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</p:sldMasterIdLst>
  <p:handoutMasterIdLst>
    <p:handoutMasterId r:id="rId13"/>
  </p:handoutMasterIdLst>
  <p:sldIdLst>
    <p:sldId id="256" r:id="rId5"/>
    <p:sldId id="260" r:id="rId6"/>
    <p:sldId id="257" r:id="rId7"/>
    <p:sldId id="263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923E4-EEC7-49D4-8F1E-48D66B59DDD3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79DC7-825D-4B49-9CFB-79C69CF1AB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91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0C3E9B7-1F4F-4B96-8342-0F454E6A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EC731-1BC7-4835-9986-3BFA944083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451E-4037-476B-8B4B-BE03C5B78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B3390-D706-497A-9589-B1DE78DF1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53DA826-EF49-4C5E-9523-348F989F8AD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E0E1059-B5D0-4961-BBF4-13AABD6B7A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B114922-B4AF-4439-BD6E-5140B7F081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7C82-06F9-447F-9B9B-DAD79BD90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78501F-2CC2-4AD8-A497-7E0C31F79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59DFD76-0380-48CE-B85A-19A5E30A58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AE34C71-2310-49A8-8E41-2948B906F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6656A29-8063-43C0-B3E4-16CDDE7C1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1.wmf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</a:t>
            </a:r>
            <a:r>
              <a:rPr lang="en-US" smtClean="0"/>
              <a:t>-4 </a:t>
            </a:r>
            <a:r>
              <a:rPr lang="en-US" dirty="0"/>
              <a:t>Trigonometric Ratios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trigonometric ratio </a:t>
            </a:r>
            <a:r>
              <a:rPr lang="en-US" dirty="0"/>
              <a:t>is a ratio of the lengths of  2 sides of a right  triangle.  </a:t>
            </a:r>
          </a:p>
          <a:p>
            <a:endParaRPr lang="en-US" dirty="0"/>
          </a:p>
          <a:p>
            <a:r>
              <a:rPr lang="en-US" dirty="0"/>
              <a:t>You will learn to use trigonometric ratios of a right triangle to determine side length and angle measurement.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Trigonometric Ratios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Trigonometry is from </a:t>
            </a:r>
            <a:r>
              <a:rPr lang="en-US" dirty="0" smtClean="0"/>
              <a:t>the ancient Greek  language and </a:t>
            </a:r>
            <a:r>
              <a:rPr lang="en-US" dirty="0"/>
              <a:t>means “measurement of triangles”, and was first used in </a:t>
            </a:r>
            <a:r>
              <a:rPr lang="en-US" dirty="0" smtClean="0"/>
              <a:t>1595. 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3 basic ratios are </a:t>
            </a:r>
            <a:r>
              <a:rPr lang="en-US" dirty="0">
                <a:solidFill>
                  <a:srgbClr val="FF0066"/>
                </a:solidFill>
              </a:rPr>
              <a:t>sine,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cosine</a:t>
            </a:r>
            <a:r>
              <a:rPr lang="en-US" dirty="0"/>
              <a:t> and </a:t>
            </a:r>
            <a:r>
              <a:rPr lang="en-US" dirty="0">
                <a:solidFill>
                  <a:schemeClr val="hlink"/>
                </a:solidFill>
              </a:rPr>
              <a:t>tangent.</a:t>
            </a:r>
            <a:r>
              <a:rPr lang="en-US" dirty="0"/>
              <a:t> These are abbreviated as </a:t>
            </a:r>
            <a:r>
              <a:rPr lang="en-US" dirty="0">
                <a:solidFill>
                  <a:srgbClr val="FF0066"/>
                </a:solidFill>
              </a:rPr>
              <a:t>sin</a:t>
            </a:r>
            <a:r>
              <a:rPr lang="en-US" dirty="0"/>
              <a:t>, </a:t>
            </a:r>
            <a:r>
              <a:rPr lang="en-US" dirty="0" err="1">
                <a:solidFill>
                  <a:schemeClr val="accent2"/>
                </a:solidFill>
              </a:rPr>
              <a:t>cos</a:t>
            </a:r>
            <a:r>
              <a:rPr lang="en-US" dirty="0"/>
              <a:t>, and </a:t>
            </a:r>
            <a:r>
              <a:rPr lang="en-US" dirty="0">
                <a:solidFill>
                  <a:schemeClr val="hlink"/>
                </a:solidFill>
              </a:rPr>
              <a:t>tan</a:t>
            </a:r>
            <a:r>
              <a:rPr lang="en-US" dirty="0"/>
              <a:t> respectively.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/>
              <a:t>Let  </a:t>
            </a:r>
            <a:r>
              <a:rPr lang="el-GR" dirty="0">
                <a:cs typeface="Arial" charset="0"/>
              </a:rPr>
              <a:t>Δ</a:t>
            </a:r>
            <a:r>
              <a:rPr lang="en-US" dirty="0">
                <a:cs typeface="Arial" charset="0"/>
              </a:rPr>
              <a:t>ABC be a right triangle</a:t>
            </a:r>
            <a:endParaRPr lang="el-GR" dirty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839200" cy="5486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 smtClean="0"/>
              <a:t>sine, cosine, and tangent </a:t>
            </a:r>
            <a:r>
              <a:rPr lang="en-US" dirty="0"/>
              <a:t>of the acute angle A are defined </a:t>
            </a:r>
            <a:r>
              <a:rPr lang="en-US" dirty="0" smtClean="0"/>
              <a:t>as: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u="sng" dirty="0" smtClean="0"/>
          </a:p>
          <a:p>
            <a:pPr lvl="1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  <a:p>
            <a:pPr lvl="1"/>
            <a:r>
              <a:rPr lang="en-US" u="sng" dirty="0" smtClean="0"/>
              <a:t> 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              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 flipH="1">
            <a:off x="5867400" y="3352800"/>
            <a:ext cx="2438400" cy="129540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562600" y="441960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Batang" pitchFamily="18" charset="-127"/>
                <a:ea typeface="Batang" pitchFamily="18" charset="-127"/>
              </a:rPr>
              <a:t>A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219200" y="2362200"/>
          <a:ext cx="362902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3" imgW="1854000" imgH="419040" progId="Equation.3">
                  <p:embed/>
                </p:oleObj>
              </mc:Choice>
              <mc:Fallback>
                <p:oleObj name="Equation" r:id="rId3" imgW="1854000" imgH="419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362200"/>
                        <a:ext cx="3629025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1219200" y="3505200"/>
          <a:ext cx="3703638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5" imgW="1892160" imgH="419040" progId="Equation.3">
                  <p:embed/>
                </p:oleObj>
              </mc:Choice>
              <mc:Fallback>
                <p:oleObj name="Equation" r:id="rId5" imgW="1892160" imgH="419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05200"/>
                        <a:ext cx="3703638" cy="820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1219200" y="4648200"/>
          <a:ext cx="3678238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Equation" r:id="rId7" imgW="1879560" imgH="431640" progId="Equation.3">
                  <p:embed/>
                </p:oleObj>
              </mc:Choice>
              <mc:Fallback>
                <p:oleObj name="Equation" r:id="rId7" imgW="1879560" imgH="4316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648200"/>
                        <a:ext cx="3678238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8077200" y="4419600"/>
            <a:ext cx="228600" cy="228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791200" y="3429000"/>
            <a:ext cx="228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Hypotenuse</a:t>
            </a:r>
            <a:endParaRPr lang="en-US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019800" y="4724400"/>
            <a:ext cx="228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Side adjacent 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  <a:sym typeface="Symbol"/>
              </a:rPr>
              <a:t>A</a:t>
            </a:r>
            <a:endParaRPr lang="en-US" sz="20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6858000" y="2514600"/>
            <a:ext cx="2286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Batang" pitchFamily="18" charset="-127"/>
                <a:ea typeface="Batang" pitchFamily="18" charset="-127"/>
              </a:rPr>
              <a:t>Side opposite </a:t>
            </a:r>
            <a:r>
              <a:rPr lang="en-US" sz="2000" b="1" dirty="0" smtClean="0">
                <a:latin typeface="Batang" pitchFamily="18" charset="-127"/>
                <a:ea typeface="Batang" pitchFamily="18" charset="-127"/>
                <a:sym typeface="Symbol"/>
              </a:rPr>
              <a:t>A</a:t>
            </a:r>
            <a:endParaRPr lang="en-US" sz="2000" b="1" dirty="0">
              <a:latin typeface="Batang" pitchFamily="18" charset="-127"/>
              <a:ea typeface="Batang" pitchFamily="18" charset="-127"/>
            </a:endParaRPr>
          </a:p>
        </p:txBody>
      </p:sp>
      <p:cxnSp>
        <p:nvCxnSpPr>
          <p:cNvPr id="20" name="Curved Connector 19"/>
          <p:cNvCxnSpPr>
            <a:endCxn id="4100" idx="1"/>
          </p:cNvCxnSpPr>
          <p:nvPr/>
        </p:nvCxnSpPr>
        <p:spPr>
          <a:xfrm rot="5400000">
            <a:off x="7981950" y="3219450"/>
            <a:ext cx="1104900" cy="457200"/>
          </a:xfrm>
          <a:prstGeom prst="curvedConnector2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 smtClean="0"/>
              <a:t>SOHCAHTOA!!!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95600"/>
            <a:ext cx="8458200" cy="1774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 S = O/H	    C=A/H	     T=O/A</a:t>
            </a:r>
            <a:endParaRPr lang="en-US" sz="4400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1295400" y="1828800"/>
            <a:ext cx="13716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3962400" y="2133600"/>
            <a:ext cx="1371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V="1">
            <a:off x="6019800" y="1905000"/>
            <a:ext cx="1371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76400" y="15240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33800" y="15240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638800" y="15240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Find the sine, cosine and tangent of a 30</a:t>
            </a:r>
            <a:r>
              <a:rPr lang="en-US" sz="3600" dirty="0" smtClean="0">
                <a:sym typeface="Symbol"/>
              </a:rPr>
              <a:t> angle.</a:t>
            </a:r>
            <a:endParaRPr lang="el-GR" sz="3600" dirty="0"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8392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Sketch a 30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-60</a:t>
            </a:r>
            <a:r>
              <a:rPr lang="en-US" dirty="0" smtClean="0">
                <a:sym typeface="Symbol"/>
              </a:rPr>
              <a:t> </a:t>
            </a:r>
            <a:r>
              <a:rPr lang="en-US" dirty="0" smtClean="0"/>
              <a:t>-90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triangle.  Use “1” as the length of the shorter leg.  Therefore the hypotenuse will be 2 and the longer leg will be 1</a:t>
            </a:r>
            <a:r>
              <a:rPr lang="en-US" dirty="0" smtClean="0">
                <a:sym typeface="Symbol"/>
              </a:rPr>
              <a:t>3.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u="sng" dirty="0" smtClean="0"/>
          </a:p>
          <a:p>
            <a:pPr lvl="1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 smtClean="0"/>
              <a:t/>
            </a:r>
            <a:br>
              <a:rPr lang="en-US" u="sng" dirty="0" smtClean="0"/>
            </a:br>
            <a:endParaRPr lang="en-US" u="sng" dirty="0" smtClean="0"/>
          </a:p>
          <a:p>
            <a:pPr lvl="1"/>
            <a:r>
              <a:rPr lang="en-US" u="sng" dirty="0" smtClean="0"/>
              <a:t> 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              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 flipH="1">
            <a:off x="4953000" y="3124200"/>
            <a:ext cx="2438400" cy="129540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257800" y="4114800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Batang" pitchFamily="18" charset="-127"/>
                <a:ea typeface="Batang" pitchFamily="18" charset="-127"/>
              </a:rPr>
              <a:t>30</a:t>
            </a:r>
            <a:r>
              <a:rPr lang="en-US" dirty="0" smtClean="0">
                <a:sym typeface="Symbol"/>
              </a:rPr>
              <a:t></a:t>
            </a:r>
            <a:endParaRPr lang="en-US" b="1" dirty="0"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295400" y="2971800"/>
          <a:ext cx="1690688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Equation" r:id="rId3" imgW="863280" imgH="393480" progId="Equation.3">
                  <p:embed/>
                </p:oleObj>
              </mc:Choice>
              <mc:Fallback>
                <p:oleObj name="Equation" r:id="rId3" imgW="8632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971800"/>
                        <a:ext cx="1690688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1219200" y="3886200"/>
          <a:ext cx="2535238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5" imgW="1295280" imgH="431640" progId="Equation.3">
                  <p:embed/>
                </p:oleObj>
              </mc:Choice>
              <mc:Fallback>
                <p:oleObj name="Equation" r:id="rId5" imgW="12952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86200"/>
                        <a:ext cx="2535238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1214438" y="4852988"/>
          <a:ext cx="3230562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Equation" r:id="rId7" imgW="1650960" imgH="457200" progId="Equation.3">
                  <p:embed/>
                </p:oleObj>
              </mc:Choice>
              <mc:Fallback>
                <p:oleObj name="Equation" r:id="rId7" imgW="165096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4852988"/>
                        <a:ext cx="3230562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7162800" y="4191000"/>
            <a:ext cx="228600" cy="228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019800" y="3429000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Batang" pitchFamily="18" charset="-127"/>
                <a:ea typeface="Batang" pitchFamily="18" charset="-127"/>
              </a:rPr>
              <a:t>2</a:t>
            </a:r>
            <a:endParaRPr lang="en-US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943600" y="4419600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Batang" pitchFamily="18" charset="-127"/>
                <a:ea typeface="Batang" pitchFamily="18" charset="-127"/>
                <a:sym typeface="Symbol"/>
              </a:rPr>
              <a:t>3</a:t>
            </a:r>
            <a:endParaRPr lang="en-US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7391400" y="3581400"/>
            <a:ext cx="38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latin typeface="Batang" pitchFamily="18" charset="-127"/>
                <a:ea typeface="Batang" pitchFamily="18" charset="-127"/>
              </a:rPr>
              <a:t>1</a:t>
            </a:r>
            <a:endParaRPr lang="en-US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572000" y="4800600"/>
            <a:ext cx="4267200" cy="1447800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Note: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 Similar triangles always have the same trig ratios!!!!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04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Indirect Measurements…again. </a:t>
            </a:r>
            <a:r>
              <a:rPr lang="en-US" sz="3600" dirty="0" smtClean="0">
                <a:sym typeface="Wingdings" pitchFamily="2" charset="2"/>
              </a:rPr>
              <a:t>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 are measuring the height of a tree.  You stand 45 feet from the base of the tree.  You measure the angle of elevation from a point on the ground to the top of the tree to be 59</a:t>
            </a:r>
            <a:r>
              <a:rPr lang="en-US" sz="2400" dirty="0" smtClean="0">
                <a:sym typeface="Symbol"/>
              </a:rPr>
              <a:t></a:t>
            </a:r>
            <a:r>
              <a:rPr lang="en-US" sz="2400" dirty="0" smtClean="0"/>
              <a:t>(because you always carry around a </a:t>
            </a:r>
            <a:r>
              <a:rPr lang="en-US" sz="2400" i="1" dirty="0" err="1" smtClean="0"/>
              <a:t>clinometer</a:t>
            </a:r>
            <a:r>
              <a:rPr lang="en-US" sz="2400" i="1" dirty="0" smtClean="0"/>
              <a:t>, which allows you to do this).  What trig ratio would use </a:t>
            </a:r>
            <a:r>
              <a:rPr lang="en-US" sz="2400" i="1" smtClean="0"/>
              <a:t>the known </a:t>
            </a:r>
            <a:r>
              <a:rPr lang="en-US" sz="2400" i="1" dirty="0" smtClean="0"/>
              <a:t>measures height and elevation? </a:t>
            </a:r>
            <a:endParaRPr lang="en-US" sz="2400" dirty="0"/>
          </a:p>
        </p:txBody>
      </p:sp>
      <p:pic>
        <p:nvPicPr>
          <p:cNvPr id="25602" name="Picture 2" descr="C:\Users\savant\AppData\Local\Microsoft\Windows\Temporary Internet Files\Content.IE5\SNO6051T\MCj042399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2800" y="3657600"/>
            <a:ext cx="1371600" cy="2267687"/>
          </a:xfrm>
          <a:prstGeom prst="rect">
            <a:avLst/>
          </a:prstGeom>
          <a:noFill/>
        </p:spPr>
      </p:pic>
      <p:sp>
        <p:nvSpPr>
          <p:cNvPr id="6" name="Right Triangle 5"/>
          <p:cNvSpPr/>
          <p:nvPr/>
        </p:nvSpPr>
        <p:spPr>
          <a:xfrm flipH="1">
            <a:off x="6172200" y="3733800"/>
            <a:ext cx="1676400" cy="1981200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6248400" y="5410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59</a:t>
            </a:r>
            <a:r>
              <a:rPr lang="en-US" dirty="0" smtClean="0">
                <a:sym typeface="Symbol"/>
              </a:rPr>
              <a:t>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6781800" y="5791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45ft</a:t>
            </a:r>
            <a:endParaRPr lang="en-US" dirty="0"/>
          </a:p>
        </p:txBody>
      </p:sp>
      <p:graphicFrame>
        <p:nvGraphicFramePr>
          <p:cNvPr id="25716" name="Object 116"/>
          <p:cNvGraphicFramePr>
            <a:graphicFrameLocks noChangeAspect="1"/>
          </p:cNvGraphicFramePr>
          <p:nvPr/>
        </p:nvGraphicFramePr>
        <p:xfrm>
          <a:off x="1219200" y="3886200"/>
          <a:ext cx="1714500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8" name="Equation" r:id="rId4" imgW="876240" imgH="419040" progId="Equation.3">
                  <p:embed/>
                </p:oleObj>
              </mc:Choice>
              <mc:Fallback>
                <p:oleObj name="Equation" r:id="rId4" imgW="876240" imgH="419040" progId="Equation.3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86200"/>
                        <a:ext cx="1714500" cy="820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17" name="Object 117"/>
          <p:cNvGraphicFramePr>
            <a:graphicFrameLocks noChangeAspect="1"/>
          </p:cNvGraphicFramePr>
          <p:nvPr/>
        </p:nvGraphicFramePr>
        <p:xfrm>
          <a:off x="3733800" y="3886200"/>
          <a:ext cx="1539875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9" name="Equation" r:id="rId6" imgW="787320" imgH="393480" progId="Equation.3">
                  <p:embed/>
                </p:oleObj>
              </mc:Choice>
              <mc:Fallback>
                <p:oleObj name="Equation" r:id="rId6" imgW="787320" imgH="393480" progId="Equation.3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86200"/>
                        <a:ext cx="1539875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18" name="Object 118"/>
          <p:cNvGraphicFramePr>
            <a:graphicFrameLocks noChangeAspect="1"/>
          </p:cNvGraphicFramePr>
          <p:nvPr/>
        </p:nvGraphicFramePr>
        <p:xfrm>
          <a:off x="1752600" y="5029200"/>
          <a:ext cx="31051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0" name="Equation" r:id="rId8" imgW="1587240" imgH="228600" progId="Equation.3">
                  <p:embed/>
                </p:oleObj>
              </mc:Choice>
              <mc:Fallback>
                <p:oleObj name="Equation" r:id="rId8" imgW="1587240" imgH="228600" progId="Equation.3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029200"/>
                        <a:ext cx="3105150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" name="TextBox 122"/>
          <p:cNvSpPr txBox="1"/>
          <p:nvPr/>
        </p:nvSpPr>
        <p:spPr>
          <a:xfrm>
            <a:off x="7848600" y="4191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28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762000" y="3505200"/>
            <a:ext cx="228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0.5812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0.8137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M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0.7143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0.8137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0.5812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1.4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3581400"/>
            <a:ext cx="228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0.7071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0.7071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A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=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1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0.7071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0.7071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= 1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3581400"/>
            <a:ext cx="2286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Q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= 0.8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Q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= 0.6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Q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 1.3333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 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= 0.6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Cos R =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0.8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Tan R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=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0.75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72000"/>
          </a:xfrm>
        </p:spPr>
        <p:txBody>
          <a:bodyPr/>
          <a:lstStyle/>
          <a:p>
            <a:r>
              <a:rPr lang="en-US" dirty="0" smtClean="0"/>
              <a:t>Find the value of each variable.  Round decimals to the nearest tenth.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					   2.			</a:t>
            </a:r>
            <a:endParaRPr lang="en-US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1828800" cy="200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399" y="1905000"/>
            <a:ext cx="306805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43000" y="3886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dirty="0" smtClean="0">
                <a:sym typeface="Symbol"/>
              </a:rPr>
              <a:t> 10.4, y  6.7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3886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 </a:t>
            </a:r>
            <a:r>
              <a:rPr lang="en-US" dirty="0" smtClean="0">
                <a:sym typeface="Symbol"/>
              </a:rPr>
              <a:t> 1.7, y  4.7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4">
      <a:dk1>
        <a:sysClr val="windowText" lastClr="000000"/>
      </a:dk1>
      <a:lt1>
        <a:srgbClr val="000000"/>
      </a:lt1>
      <a:dk2>
        <a:srgbClr val="E0E0E0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B26059DF76664AB7B55BF3D6C10254" ma:contentTypeVersion="1" ma:contentTypeDescription="Create a new document." ma:contentTypeScope="" ma:versionID="bf0ae95fbc7d9ff18c96de0b471046f2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72593ED-E7BE-4F19-90C6-4CF271EBB9C8}">
  <ds:schemaRefs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1D8FDA1-4519-4BC3-B5B8-214C5E1814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550FA2-CBE5-42D1-A5BD-484F58AE27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512</TotalTime>
  <Words>379</Words>
  <Application>Microsoft Office PowerPoint</Application>
  <PresentationFormat>On-screen Show (4:3)</PresentationFormat>
  <Paragraphs>66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Verve</vt:lpstr>
      <vt:lpstr>Equation</vt:lpstr>
      <vt:lpstr>8-4 Trigonometric Ratios</vt:lpstr>
      <vt:lpstr>Trigonometric Ratios</vt:lpstr>
      <vt:lpstr>Let  ΔABC be a right triangle</vt:lpstr>
      <vt:lpstr>SOHCAHTOA!!!</vt:lpstr>
      <vt:lpstr>Find the sine, cosine and tangent of a 30 angle.</vt:lpstr>
      <vt:lpstr>Indirect Measurements…again. 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9-5 Trigonometric Ratios</dc:title>
  <dc:creator>Wilton Bunch</dc:creator>
  <cp:lastModifiedBy>Cynthia H. Morgan</cp:lastModifiedBy>
  <cp:revision>46</cp:revision>
  <dcterms:created xsi:type="dcterms:W3CDTF">2006-02-17T23:28:40Z</dcterms:created>
  <dcterms:modified xsi:type="dcterms:W3CDTF">2013-01-29T14:48:05Z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0x010100F2B26059DF76664AB7B55BF3D6C10254</vt:lpwstr>
  </property>
</Properties>
</file>